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18" r:id="rId3"/>
    <p:sldId id="320" r:id="rId4"/>
    <p:sldId id="326" r:id="rId5"/>
    <p:sldId id="317" r:id="rId6"/>
    <p:sldId id="323" r:id="rId7"/>
    <p:sldId id="324" r:id="rId8"/>
    <p:sldId id="325" r:id="rId9"/>
    <p:sldId id="319" r:id="rId10"/>
    <p:sldId id="322" r:id="rId11"/>
    <p:sldId id="32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18"/>
            <p14:sldId id="320"/>
            <p14:sldId id="326"/>
            <p14:sldId id="317"/>
            <p14:sldId id="323"/>
            <p14:sldId id="324"/>
            <p14:sldId id="325"/>
            <p14:sldId id="319"/>
            <p14:sldId id="322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800000"/>
    <a:srgbClr val="CC0066"/>
    <a:srgbClr val="00FF00"/>
    <a:srgbClr val="FF0000"/>
    <a:srgbClr val="FFFF99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poccuu.com/fl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78" y="0"/>
            <a:ext cx="8083522" cy="619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5308/833505.2/0_6fded_9e19dcfd_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"/>
          <a:stretch/>
        </p:blipFill>
        <p:spPr bwMode="auto">
          <a:xfrm>
            <a:off x="0" y="0"/>
            <a:ext cx="4488000" cy="64700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lla4u.ru/wp-content/uploads/2010/04/georg_len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" y="4941168"/>
            <a:ext cx="9115935" cy="18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3"/>
            <a:ext cx="9144000" cy="1039091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Внешняя политика Екатерины 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496" y="27284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Подавление восстания Т. Костюшко</a:t>
            </a:r>
            <a:endParaRPr lang="ru-RU" sz="2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009134"/>
            <a:ext cx="8064896" cy="1051713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Восстание Костюшко</a:t>
            </a: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1794 г.    </a:t>
            </a:r>
            <a:r>
              <a:rPr lang="ru-RU" sz="1700" dirty="0" smtClean="0">
                <a:solidFill>
                  <a:schemeClr val="bg1"/>
                </a:solidFill>
              </a:rPr>
              <a:t>– восстание на территории Речи Посполитой, 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включавшей </a:t>
            </a:r>
            <a:r>
              <a:rPr lang="ru-RU" sz="1800" dirty="0"/>
              <a:t> </a:t>
            </a:r>
            <a:r>
              <a:rPr lang="ru-RU" sz="1700" dirty="0">
                <a:solidFill>
                  <a:schemeClr val="bg1"/>
                </a:solidFill>
              </a:rPr>
              <a:t>на тот момент части современных </a:t>
            </a:r>
            <a:r>
              <a:rPr lang="ru-RU" sz="1700" dirty="0" smtClean="0">
                <a:solidFill>
                  <a:schemeClr val="bg1"/>
                </a:solidFill>
              </a:rPr>
              <a:t>                                                             польских</a:t>
            </a:r>
            <a:r>
              <a:rPr lang="ru-RU" sz="1700" dirty="0">
                <a:solidFill>
                  <a:schemeClr val="bg1"/>
                </a:solidFill>
              </a:rPr>
              <a:t>, белорусских, украинских и литовских земель</a:t>
            </a:r>
            <a:r>
              <a:rPr lang="ru-RU" sz="17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43808" y="765288"/>
            <a:ext cx="1512168" cy="9470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1794 г.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ile:Tadeusz Kościusz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3" y="1519322"/>
            <a:ext cx="3562015" cy="475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3096344" cy="1257112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</a:rPr>
              <a:t>КОСТЮШКО </a:t>
            </a:r>
            <a:r>
              <a:rPr lang="ru-RU" sz="1800" dirty="0" smtClean="0">
                <a:solidFill>
                  <a:srgbClr val="FFFF00"/>
                </a:solidFill>
              </a:rPr>
              <a:t>Тадеуш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–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ациональный герой Польши, организатор восстания                    в Речи Посполитой 1794 г.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памятник Тадеушу Костюш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644436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139952" y="6145788"/>
            <a:ext cx="3851920" cy="560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Памятник Тадеушу Костюшко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le:Johan Tietrich Schoultz målning Slaget vid Svensks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945"/>
            <a:ext cx="7620000" cy="47815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Северо-западное направление                                                                   внешней политики России при Екатерине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pic>
        <p:nvPicPr>
          <p:cNvPr id="8194" name="Picture 2" descr="File:Chicha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9184"/>
            <a:ext cx="3429000" cy="4029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4797152"/>
            <a:ext cx="3429000" cy="1835716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</a:rPr>
              <a:t>ЧИЧАГОВ                                       </a:t>
            </a:r>
            <a:r>
              <a:rPr lang="ru-RU" sz="1800" dirty="0" smtClean="0">
                <a:solidFill>
                  <a:srgbClr val="FFFF00"/>
                </a:solidFill>
              </a:rPr>
              <a:t>Василий Яковлевич </a:t>
            </a:r>
            <a:r>
              <a:rPr lang="ru-RU" sz="1600" b="1" dirty="0" smtClean="0">
                <a:solidFill>
                  <a:schemeClr val="tx1"/>
                </a:solidFill>
              </a:rPr>
              <a:t>–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адмирал,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командующий Балтийским флотом      в период  русско-шведской войны 1788–90 гг.                   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77239" y="1124744"/>
            <a:ext cx="574434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63888" y="1758826"/>
            <a:ext cx="5184576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1788–90 </a:t>
            </a:r>
            <a:r>
              <a:rPr lang="ru-RU" sz="2400" b="1" dirty="0">
                <a:solidFill>
                  <a:schemeClr val="bg1"/>
                </a:solidFill>
              </a:rPr>
              <a:t>гг.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русско-шведская война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2300" y="4952831"/>
            <a:ext cx="5150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1790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 </a:t>
            </a:r>
            <a:r>
              <a:rPr lang="ru-RU" sz="2000" dirty="0"/>
              <a:t>заключение </a:t>
            </a:r>
            <a:r>
              <a:rPr lang="ru-RU" sz="2000" b="1" dirty="0" smtClean="0">
                <a:solidFill>
                  <a:srgbClr val="FFFF00"/>
                </a:solidFill>
              </a:rPr>
              <a:t>Верельского </a:t>
            </a:r>
            <a:r>
              <a:rPr lang="ru-RU" sz="2000" b="1" dirty="0">
                <a:solidFill>
                  <a:srgbClr val="FFFF00"/>
                </a:solidFill>
              </a:rPr>
              <a:t>мира</a:t>
            </a:r>
            <a:r>
              <a:rPr lang="ru-RU" sz="2000" dirty="0">
                <a:solidFill>
                  <a:srgbClr val="FFFF00"/>
                </a:solidFill>
              </a:rPr>
              <a:t>                                 </a:t>
            </a:r>
            <a:r>
              <a:rPr lang="ru-RU" sz="2000" dirty="0" smtClean="0"/>
              <a:t>со Швецией: </a:t>
            </a:r>
          </a:p>
          <a:p>
            <a:r>
              <a:rPr lang="ru-RU" sz="2000" dirty="0" smtClean="0"/>
              <a:t>– подтверждение условий Ништадтского          и Абоского мирных договоров;</a:t>
            </a:r>
          </a:p>
          <a:p>
            <a:r>
              <a:rPr lang="ru-RU" sz="2000" dirty="0"/>
              <a:t>– </a:t>
            </a:r>
            <a:r>
              <a:rPr lang="ru-RU" sz="2000" dirty="0" smtClean="0"/>
              <a:t>восстановление довоенных границ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199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5496" y="27284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Направления внешней политики России при Екатерине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pic>
        <p:nvPicPr>
          <p:cNvPr id="6" name="Picture 2" descr="http://geoego.3dn.ru/_ph/1/39254164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/>
        </p:blipFill>
        <p:spPr bwMode="auto">
          <a:xfrm>
            <a:off x="122084" y="836712"/>
            <a:ext cx="8893051" cy="58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 rot="21151183">
            <a:off x="4945067" y="2843540"/>
            <a:ext cx="1647819" cy="90909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западное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 rot="1604442">
            <a:off x="5261456" y="2167736"/>
            <a:ext cx="1647819" cy="90909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северо-западное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6986160">
            <a:off x="5553095" y="2246318"/>
            <a:ext cx="367092" cy="1138843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16602376">
            <a:off x="5417522" y="3947574"/>
            <a:ext cx="1647819" cy="82277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южное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363799">
            <a:off x="6405815" y="4093706"/>
            <a:ext cx="372765" cy="1091209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5013852">
            <a:off x="5691269" y="3129347"/>
            <a:ext cx="367092" cy="1046927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494162" y="765288"/>
            <a:ext cx="4614342" cy="129556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bg1"/>
                </a:solidFill>
              </a:rPr>
              <a:t>      «Ни одна пушка в Европе не могла </a:t>
            </a:r>
          </a:p>
          <a:p>
            <a:pPr algn="l"/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</a:rPr>
              <a:t>     выстрелить без ведома Екатерины </a:t>
            </a:r>
            <a:r>
              <a:rPr lang="en-US" sz="1600" b="1" i="1" dirty="0" smtClean="0">
                <a:solidFill>
                  <a:schemeClr val="bg1"/>
                </a:solidFill>
              </a:rPr>
              <a:t>II</a:t>
            </a:r>
            <a:r>
              <a:rPr lang="ru-RU" sz="1600" b="1" i="1" dirty="0" smtClean="0">
                <a:solidFill>
                  <a:schemeClr val="bg1"/>
                </a:solidFill>
              </a:rPr>
              <a:t>».</a:t>
            </a:r>
          </a:p>
          <a:p>
            <a:pPr algn="l"/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                                       А. А. Безбородко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http://fotoramochki.com/fon/goluboy/fony_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315"/>
            <a:ext cx="3966017" cy="31376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dumskaya.net/pics/apicturepicture_2046878751383_577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4" y="836712"/>
            <a:ext cx="4266041" cy="313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Chesma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08" y="1019900"/>
            <a:ext cx="535305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60841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Южное направление внешней                                                    политики России при Екатерине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0832" y="990272"/>
            <a:ext cx="574434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0833" y="1624353"/>
            <a:ext cx="5565304" cy="5101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1768–74 гг.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FFFF00"/>
                </a:solidFill>
              </a:rPr>
              <a:t>русско-турецкая война</a:t>
            </a:r>
            <a:r>
              <a:rPr lang="ru-RU" sz="2400" dirty="0" smtClean="0"/>
              <a:t>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1770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г. </a:t>
            </a:r>
            <a:r>
              <a:rPr lang="ru-RU" sz="2400" i="1" dirty="0" smtClean="0"/>
              <a:t>–</a:t>
            </a:r>
            <a:r>
              <a:rPr lang="ru-RU" sz="2400" dirty="0" smtClean="0"/>
              <a:t> разгром </a:t>
            </a:r>
            <a:r>
              <a:rPr lang="ru-RU" sz="2400" b="1" i="1" dirty="0" smtClean="0"/>
              <a:t>П. А. Румянцевым </a:t>
            </a:r>
            <a:r>
              <a:rPr lang="ru-RU" sz="2400" dirty="0" smtClean="0"/>
              <a:t>турецкой армии в </a:t>
            </a:r>
            <a:r>
              <a:rPr lang="ru-RU" sz="2400" b="1" dirty="0" smtClean="0">
                <a:solidFill>
                  <a:srgbClr val="FFFF00"/>
                </a:solidFill>
              </a:rPr>
              <a:t>битве при Ларге</a:t>
            </a:r>
            <a:r>
              <a:rPr lang="ru-RU" sz="2400" dirty="0" smtClean="0"/>
              <a:t>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>
                <a:solidFill>
                  <a:srgbClr val="FFFF00"/>
                </a:solidFill>
              </a:rPr>
              <a:t>1770</a:t>
            </a:r>
            <a:r>
              <a:rPr lang="ru-RU" sz="2400" b="1" i="1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г. </a:t>
            </a:r>
            <a:r>
              <a:rPr lang="ru-RU" sz="2400" i="1" dirty="0"/>
              <a:t>–</a:t>
            </a:r>
            <a:r>
              <a:rPr lang="ru-RU" sz="2400" dirty="0"/>
              <a:t> разгром </a:t>
            </a:r>
            <a:r>
              <a:rPr lang="ru-RU" sz="2400" b="1" i="1" dirty="0" smtClean="0"/>
              <a:t>А. Г. Орловым       </a:t>
            </a:r>
            <a:r>
              <a:rPr lang="ru-RU" sz="2400" dirty="0" smtClean="0"/>
              <a:t>турецкого флота </a:t>
            </a:r>
            <a:r>
              <a:rPr lang="ru-RU" sz="2400" dirty="0"/>
              <a:t>в </a:t>
            </a:r>
            <a:r>
              <a:rPr lang="ru-RU" sz="2400" b="1" dirty="0" smtClean="0">
                <a:solidFill>
                  <a:srgbClr val="FFFF00"/>
                </a:solidFill>
              </a:rPr>
              <a:t>Чесменском сражении</a:t>
            </a:r>
            <a:r>
              <a:rPr lang="ru-RU" sz="2400" dirty="0" smtClean="0"/>
              <a:t>;</a:t>
            </a:r>
          </a:p>
          <a:p>
            <a:pPr algn="l"/>
            <a:endParaRPr lang="ru-RU" sz="800" dirty="0"/>
          </a:p>
          <a:p>
            <a:pPr algn="l"/>
            <a:r>
              <a:rPr lang="ru-RU" sz="2400" b="1" dirty="0">
                <a:solidFill>
                  <a:srgbClr val="FFFF00"/>
                </a:solidFill>
              </a:rPr>
              <a:t>1770</a:t>
            </a:r>
            <a:r>
              <a:rPr lang="ru-RU" sz="2400" b="1" i="1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г. </a:t>
            </a:r>
            <a:r>
              <a:rPr lang="ru-RU" sz="2400" i="1" dirty="0"/>
              <a:t>–</a:t>
            </a:r>
            <a:r>
              <a:rPr lang="ru-RU" sz="2400" dirty="0"/>
              <a:t> разгром </a:t>
            </a:r>
            <a:r>
              <a:rPr lang="ru-RU" sz="2400" b="1" i="1" dirty="0"/>
              <a:t>П. А. Румянцевым </a:t>
            </a:r>
            <a:r>
              <a:rPr lang="ru-RU" sz="2400" dirty="0"/>
              <a:t>турецкой армии в </a:t>
            </a:r>
            <a:r>
              <a:rPr lang="ru-RU" sz="2400" b="1" dirty="0" smtClean="0">
                <a:solidFill>
                  <a:srgbClr val="FFFF00"/>
                </a:solidFill>
              </a:rPr>
              <a:t>сражении </a:t>
            </a:r>
            <a:r>
              <a:rPr lang="ru-RU" sz="2400" b="1" dirty="0">
                <a:solidFill>
                  <a:srgbClr val="FFFF00"/>
                </a:solidFill>
              </a:rPr>
              <a:t>при </a:t>
            </a:r>
            <a:r>
              <a:rPr lang="ru-RU" sz="2400" b="1" dirty="0" smtClean="0">
                <a:solidFill>
                  <a:srgbClr val="FFFF00"/>
                </a:solidFill>
              </a:rPr>
              <a:t>Кагуле</a:t>
            </a:r>
            <a:r>
              <a:rPr lang="ru-RU" sz="2400" dirty="0" smtClean="0"/>
              <a:t>;</a:t>
            </a:r>
          </a:p>
          <a:p>
            <a:pPr algn="l"/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1774</a:t>
            </a:r>
            <a:r>
              <a:rPr lang="ru-RU" sz="2400" b="1" i="1" dirty="0" smtClean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г. </a:t>
            </a:r>
            <a:r>
              <a:rPr lang="ru-RU" sz="2400" i="1" dirty="0"/>
              <a:t>–</a:t>
            </a:r>
            <a:r>
              <a:rPr lang="ru-RU" sz="2400" dirty="0"/>
              <a:t> разгром </a:t>
            </a:r>
            <a:r>
              <a:rPr lang="ru-RU" sz="2400" b="1" i="1" dirty="0" smtClean="0"/>
              <a:t>А. В. Суворовым    </a:t>
            </a:r>
            <a:r>
              <a:rPr lang="ru-RU" sz="2400" dirty="0" smtClean="0"/>
              <a:t>турецкой </a:t>
            </a:r>
            <a:r>
              <a:rPr lang="ru-RU" sz="2400" dirty="0"/>
              <a:t>армии в </a:t>
            </a:r>
            <a:r>
              <a:rPr lang="ru-RU" sz="2400" b="1" dirty="0">
                <a:solidFill>
                  <a:srgbClr val="FFFF00"/>
                </a:solidFill>
              </a:rPr>
              <a:t>сражении при </a:t>
            </a:r>
            <a:r>
              <a:rPr lang="ru-RU" sz="2400" b="1" dirty="0" smtClean="0">
                <a:solidFill>
                  <a:srgbClr val="FFFF00"/>
                </a:solidFill>
              </a:rPr>
              <a:t>Козлуджи</a:t>
            </a:r>
            <a:r>
              <a:rPr lang="ru-RU" sz="2400" dirty="0" smtClean="0"/>
              <a:t>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1774</a:t>
            </a:r>
            <a:r>
              <a:rPr lang="ru-RU" sz="2400" b="1" i="1" dirty="0" smtClean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г. </a:t>
            </a:r>
            <a:r>
              <a:rPr lang="ru-RU" sz="2400" i="1" dirty="0" smtClean="0"/>
              <a:t>– </a:t>
            </a:r>
            <a:r>
              <a:rPr lang="ru-RU" sz="2400" dirty="0" smtClean="0"/>
              <a:t>заключение </a:t>
            </a:r>
            <a:r>
              <a:rPr lang="ru-RU" sz="2400" b="1" i="1" dirty="0" smtClean="0"/>
              <a:t>П. А. Румянцевым </a:t>
            </a:r>
            <a:r>
              <a:rPr lang="ru-RU" sz="2400" b="1" dirty="0" smtClean="0">
                <a:solidFill>
                  <a:srgbClr val="FFFF00"/>
                </a:solidFill>
              </a:rPr>
              <a:t>Кючук-Кайнарджийского мира</a:t>
            </a:r>
            <a:r>
              <a:rPr lang="ru-RU" sz="2400" dirty="0" smtClean="0">
                <a:solidFill>
                  <a:srgbClr val="FFFF00"/>
                </a:solidFill>
              </a:rPr>
              <a:t>                                 </a:t>
            </a:r>
            <a:r>
              <a:rPr lang="ru-RU" sz="2400" dirty="0" smtClean="0"/>
              <a:t>с Османской империей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0832" y="1647396"/>
            <a:ext cx="5205264" cy="629476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</a:rPr>
              <a:t>1768–74 гг.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русско-турецкая </a:t>
            </a:r>
            <a:r>
              <a:rPr lang="ru-RU" sz="2400" b="1" dirty="0" smtClean="0">
                <a:solidFill>
                  <a:srgbClr val="FF0000"/>
                </a:solidFill>
              </a:rPr>
              <a:t>война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3" y="6093747"/>
            <a:ext cx="2592288" cy="648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Айвазовский И. К. Чесменский бой. 1848 г.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www.runivers.ru/upload/iblock/404/rumyanc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0482"/>
            <a:ext cx="2853241" cy="334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 rot="21056027">
            <a:off x="6383227" y="2161089"/>
            <a:ext cx="2639664" cy="1443817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РУМЯНЦЕВ-ЗАДУНАЙСКИЙ                              Пётр Александрович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генерал-фельдмаршал, главнокомандующий русской армией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102" name="Picture 6" descr="File:Orlov-Chesmenski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r="9289" b="25417"/>
          <a:stretch/>
        </p:blipFill>
        <p:spPr bwMode="auto">
          <a:xfrm>
            <a:off x="6826615" y="3472190"/>
            <a:ext cx="2309153" cy="280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 rot="21056027">
            <a:off x="6839581" y="5797576"/>
            <a:ext cx="2225415" cy="876563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ОРЛОВ-ЧЕСМЕНСКИЙ                              Алексей Григорьевич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генерал-аншеф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18864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Итоги русско-турецкой войны 1768–74 гг.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5283" y="697642"/>
            <a:ext cx="242645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Условия </a:t>
            </a:r>
            <a:r>
              <a:rPr lang="ru-RU" sz="2100" b="1" dirty="0" smtClean="0">
                <a:solidFill>
                  <a:srgbClr val="FFFF00"/>
                </a:solidFill>
              </a:rPr>
              <a:t>Кючук-Кайнарджийского </a:t>
            </a:r>
            <a:r>
              <a:rPr lang="ru-RU" sz="2100" b="1" dirty="0">
                <a:solidFill>
                  <a:srgbClr val="FFFF00"/>
                </a:solidFill>
              </a:rPr>
              <a:t>мира</a:t>
            </a:r>
            <a:r>
              <a:rPr lang="ru-RU" sz="2100" dirty="0">
                <a:solidFill>
                  <a:srgbClr val="FFFF00"/>
                </a:solidFill>
              </a:rPr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1774 г.</a:t>
            </a:r>
            <a:r>
              <a:rPr lang="ru-RU" sz="2100" dirty="0" smtClean="0"/>
              <a:t>: </a:t>
            </a:r>
          </a:p>
          <a:p>
            <a:r>
              <a:rPr lang="ru-RU" sz="1900" dirty="0" smtClean="0"/>
              <a:t>– провозглашение независимости Крымского ханства от Османской империи;</a:t>
            </a:r>
          </a:p>
          <a:p>
            <a:r>
              <a:rPr lang="ru-RU" sz="1900" dirty="0"/>
              <a:t>– </a:t>
            </a:r>
            <a:r>
              <a:rPr lang="ru-RU" sz="1900" dirty="0" smtClean="0"/>
              <a:t>присоединение       к России части черноморского побережья                      с крепостями;</a:t>
            </a:r>
          </a:p>
          <a:p>
            <a:r>
              <a:rPr lang="ru-RU" sz="1900" dirty="0"/>
              <a:t>– </a:t>
            </a:r>
            <a:r>
              <a:rPr lang="ru-RU" sz="1900" dirty="0" smtClean="0"/>
              <a:t>установление права торгового флота России на беспрепятственный выход в Чёрное море и проход через проливы Босфор и Дарданеллы</a:t>
            </a:r>
          </a:p>
        </p:txBody>
      </p:sp>
      <p:pic>
        <p:nvPicPr>
          <p:cNvPr id="12290" name="Picture 2" descr="http://economic.ispu.ru/history/part1/07tema7/kart7/voinarus_tur68_74_files/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6199" r="2359" b="2510"/>
          <a:stretch/>
        </p:blipFill>
        <p:spPr bwMode="auto">
          <a:xfrm>
            <a:off x="211621" y="818252"/>
            <a:ext cx="642851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8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Order of St. George, 1st class with star and sas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6" y="765288"/>
            <a:ext cx="3342857" cy="54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5496" y="27284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Учреждение высшей военной награды</a:t>
            </a:r>
            <a:endParaRPr lang="ru-RU" sz="2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47864" y="1006660"/>
            <a:ext cx="2880320" cy="1406505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Орден Святого Георгия</a:t>
            </a: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– высшая военная награда Российской империи </a:t>
            </a:r>
            <a:r>
              <a:rPr lang="en-US" sz="1700" dirty="0" smtClean="0">
                <a:solidFill>
                  <a:schemeClr val="bg1"/>
                </a:solidFill>
              </a:rPr>
              <a:t>            [</a:t>
            </a:r>
            <a:r>
              <a:rPr lang="ru-RU" sz="1700" dirty="0" smtClean="0">
                <a:solidFill>
                  <a:schemeClr val="bg1"/>
                </a:solidFill>
              </a:rPr>
              <a:t>1769–1917</a:t>
            </a:r>
            <a:r>
              <a:rPr lang="en-US" sz="1700" dirty="0" smtClean="0">
                <a:solidFill>
                  <a:schemeClr val="bg1"/>
                </a:solidFill>
              </a:rPr>
              <a:t>]</a:t>
            </a:r>
            <a:r>
              <a:rPr lang="ru-RU" sz="1700" dirty="0" smtClean="0">
                <a:solidFill>
                  <a:schemeClr val="bg1"/>
                </a:solidFill>
              </a:rPr>
              <a:t> и РФ </a:t>
            </a:r>
            <a:r>
              <a:rPr lang="en-US" sz="1700" dirty="0" smtClean="0">
                <a:solidFill>
                  <a:schemeClr val="bg1"/>
                </a:solidFill>
              </a:rPr>
              <a:t>[</a:t>
            </a:r>
            <a:r>
              <a:rPr lang="ru-RU" sz="1700" dirty="0" smtClean="0">
                <a:solidFill>
                  <a:schemeClr val="bg1"/>
                </a:solidFill>
              </a:rPr>
              <a:t>с 2000 г.</a:t>
            </a:r>
            <a:r>
              <a:rPr lang="en-US" sz="1700" dirty="0" smtClean="0">
                <a:solidFill>
                  <a:schemeClr val="bg1"/>
                </a:solidFill>
              </a:rPr>
              <a:t>]</a:t>
            </a:r>
            <a:r>
              <a:rPr lang="ru-RU" sz="17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347864" y="2307083"/>
            <a:ext cx="2880320" cy="40958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орден имеет </a:t>
            </a:r>
            <a:r>
              <a:rPr lang="en-US" sz="1600" dirty="0" smtClean="0">
                <a:solidFill>
                  <a:schemeClr val="bg1"/>
                </a:solidFill>
              </a:rPr>
              <a:t>IV </a:t>
            </a:r>
            <a:r>
              <a:rPr lang="ru-RU" sz="1600" dirty="0" smtClean="0">
                <a:solidFill>
                  <a:schemeClr val="bg1"/>
                </a:solidFill>
              </a:rPr>
              <a:t>степени   </a:t>
            </a:r>
          </a:p>
        </p:txBody>
      </p:sp>
      <p:pic>
        <p:nvPicPr>
          <p:cNvPr id="2054" name="Picture 6" descr="http://knsuvorov.ru/images/imagery/portraits/suvorov_02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5800" r="2066" b="1169"/>
          <a:stretch/>
        </p:blipFill>
        <p:spPr bwMode="auto">
          <a:xfrm>
            <a:off x="3347864" y="2716672"/>
            <a:ext cx="2870446" cy="37174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kornev-online.net/ordena/Ordena1_files/wp_and_others-1142875930_i_9590_fu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5055162"/>
            <a:ext cx="554093" cy="540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6277953" y="1006660"/>
            <a:ext cx="2686227" cy="542747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Кавалеры                              ордена Святого Георгия         </a:t>
            </a:r>
            <a:r>
              <a:rPr lang="en-US" sz="17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 </a:t>
            </a:r>
            <a:r>
              <a:rPr lang="ru-RU" sz="17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степени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228184" y="1783310"/>
            <a:ext cx="2880320" cy="10191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700" b="1" dirty="0" smtClean="0"/>
              <a:t>Всего – 25 человек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rot="21056027">
            <a:off x="6247164" y="2636330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Екатерина </a:t>
            </a:r>
            <a:r>
              <a:rPr lang="en-US" sz="1600" b="1" i="1" dirty="0" smtClean="0">
                <a:solidFill>
                  <a:srgbClr val="C00000"/>
                </a:solidFill>
              </a:rPr>
              <a:t>II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21056027">
            <a:off x="7061884" y="2880706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П. А. Румянцев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 rot="21056027">
            <a:off x="6662744" y="4891779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А. В. Суворов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 rot="21074729">
            <a:off x="6399564" y="3379547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А. Г. Орлов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 rot="21056027">
            <a:off x="7195827" y="3623515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П. И. Панин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 rot="21056027">
            <a:off x="6398154" y="4083621"/>
            <a:ext cx="1880475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В. М. Долгоруков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 rot="21056027">
            <a:off x="7195826" y="4412280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Г. А. Потёмкин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 rot="21056027">
            <a:off x="7312764" y="5177398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В. Я. Чичагов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 rot="21056027">
            <a:off x="6662743" y="5630204"/>
            <a:ext cx="1584176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Н. В. Репнин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 rot="21027224">
            <a:off x="8019183" y="5661616"/>
            <a:ext cx="913728" cy="41284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>
                <a:solidFill>
                  <a:schemeClr val="bg1"/>
                </a:solidFill>
              </a:rPr>
              <a:t>и</a:t>
            </a:r>
            <a:r>
              <a:rPr lang="ru-RU" sz="1600" b="1" i="1" dirty="0" smtClean="0">
                <a:solidFill>
                  <a:schemeClr val="bg1"/>
                </a:solidFill>
              </a:rPr>
              <a:t> др.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6668774">
            <a:off x="6283090" y="4567979"/>
            <a:ext cx="158173" cy="887723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migalaite.blog.tut.by/files/2012/05/giorgi_lenta_0005-kopi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6021288"/>
            <a:ext cx="5764450" cy="8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5575" y="6021288"/>
            <a:ext cx="3343275" cy="82569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Георгиевская лента, звезда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и крест ордена Св. Георгия </a:t>
            </a:r>
            <a:r>
              <a:rPr lang="en-US" sz="1600" i="1" dirty="0" smtClean="0">
                <a:solidFill>
                  <a:schemeClr val="tx1"/>
                </a:solidFill>
              </a:rPr>
              <a:t>I </a:t>
            </a:r>
            <a:r>
              <a:rPr lang="ru-RU" sz="1600" i="1" dirty="0" smtClean="0">
                <a:solidFill>
                  <a:schemeClr val="tx1"/>
                </a:solidFill>
              </a:rPr>
              <a:t>степени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shulga55.35photo.ru/photos/20111229/30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329"/>
            <a:ext cx="5831999" cy="388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6084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Южное направление внешней                                                    политики России при Екатерине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(продолжение)</a:t>
            </a:r>
            <a:endParaRPr lang="ru-RU" sz="2600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409294"/>
            <a:ext cx="59683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0832" y="5589240"/>
            <a:ext cx="5205264" cy="103948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1783 г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– заключение </a:t>
            </a:r>
            <a:r>
              <a:rPr lang="ru-RU" sz="2800" b="1" dirty="0" smtClean="0">
                <a:solidFill>
                  <a:srgbClr val="FF0000"/>
                </a:solidFill>
              </a:rPr>
              <a:t>Георгиевского трактата</a:t>
            </a:r>
            <a:r>
              <a:rPr lang="ru-RU" sz="2800" dirty="0" smtClean="0">
                <a:solidFill>
                  <a:schemeClr val="bg1"/>
                </a:solidFill>
              </a:rPr>
              <a:t>: переход Восточной Грузии под протекторат России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0832" y="2043376"/>
            <a:ext cx="5205264" cy="4495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1783 г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присоединение Крыма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2" descr="File:Princepotemk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4"/>
          <a:stretch/>
        </p:blipFill>
        <p:spPr bwMode="auto">
          <a:xfrm>
            <a:off x="5340713" y="4370"/>
            <a:ext cx="3112462" cy="381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le:Dolgorukov-Krymsky Vasily Michailov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14" y="3654000"/>
            <a:ext cx="2504460" cy="32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 rot="21056027">
            <a:off x="6060195" y="2745232"/>
            <a:ext cx="3016821" cy="1277889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ПОТЁМКИН                              Григорий Александрович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с</a:t>
            </a:r>
            <a:r>
              <a:rPr lang="ru-RU" sz="1600" i="1" dirty="0" smtClean="0">
                <a:solidFill>
                  <a:schemeClr val="tx1"/>
                </a:solidFill>
              </a:rPr>
              <a:t>ветлейший князь Таврический, генерал-фельдмаршал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 rot="21056027">
            <a:off x="6036601" y="5709143"/>
            <a:ext cx="3016821" cy="916895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ДОЛГОРУКОВ-КРЫМСКИЙ                              Василий Михайлович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генерал-аншеф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9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5594919" y="116632"/>
            <a:ext cx="3528392" cy="113465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300" b="1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bg1"/>
                </a:solidFill>
              </a:rPr>
              <a:t>      «Тяжело в учении – легко в бою!» </a:t>
            </a:r>
          </a:p>
          <a:p>
            <a:pPr algn="r"/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</a:rPr>
              <a:t>      А. В. Суворов.                            Наука побеждать. 1795 г.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6084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Южное направление внешней                                                  политики России при Екатерине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(продолжение)</a:t>
            </a:r>
            <a:endParaRPr lang="ru-RU" sz="2600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8860" y="1409294"/>
            <a:ext cx="572953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8860" y="2043376"/>
            <a:ext cx="5197236" cy="4495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1787–91 гг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русско-турецкая война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860" y="2564904"/>
            <a:ext cx="53412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FF00"/>
                </a:solidFill>
              </a:rPr>
              <a:t>1788</a:t>
            </a:r>
            <a:r>
              <a:rPr lang="ru-RU" sz="2100" b="1" i="1" dirty="0" smtClean="0"/>
              <a:t> </a:t>
            </a:r>
            <a:r>
              <a:rPr lang="ru-RU" sz="2100" b="1" dirty="0">
                <a:solidFill>
                  <a:srgbClr val="FFFF00"/>
                </a:solidFill>
              </a:rPr>
              <a:t>г. </a:t>
            </a:r>
            <a:r>
              <a:rPr lang="ru-RU" sz="2100" i="1" dirty="0"/>
              <a:t>–</a:t>
            </a:r>
            <a:r>
              <a:rPr lang="ru-RU" sz="2100" dirty="0"/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штурм Очакова                     </a:t>
            </a:r>
            <a:r>
              <a:rPr lang="ru-RU" sz="2100" dirty="0" smtClean="0"/>
              <a:t>войсками </a:t>
            </a:r>
            <a:r>
              <a:rPr lang="ru-RU" sz="2100" b="1" i="1" dirty="0" smtClean="0"/>
              <a:t>Г. </a:t>
            </a:r>
            <a:r>
              <a:rPr lang="ru-RU" sz="2100" b="1" i="1" dirty="0"/>
              <a:t>А. </a:t>
            </a:r>
            <a:r>
              <a:rPr lang="ru-RU" sz="2100" b="1" i="1" dirty="0" smtClean="0"/>
              <a:t>Потёмкина</a:t>
            </a:r>
            <a:r>
              <a:rPr lang="ru-RU" sz="2100" dirty="0" smtClean="0"/>
              <a:t>;</a:t>
            </a:r>
            <a:endParaRPr lang="ru-RU" sz="2100" dirty="0"/>
          </a:p>
          <a:p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b="1" dirty="0" smtClean="0">
                <a:solidFill>
                  <a:srgbClr val="FFFF00"/>
                </a:solidFill>
              </a:rPr>
              <a:t>1789</a:t>
            </a:r>
            <a:r>
              <a:rPr lang="ru-RU" sz="2100" b="1" i="1" dirty="0" smtClean="0"/>
              <a:t> </a:t>
            </a:r>
            <a:r>
              <a:rPr lang="ru-RU" sz="2100" b="1" dirty="0">
                <a:solidFill>
                  <a:srgbClr val="FFFF00"/>
                </a:solidFill>
              </a:rPr>
              <a:t>г. </a:t>
            </a:r>
            <a:r>
              <a:rPr lang="ru-RU" sz="2100" i="1" dirty="0"/>
              <a:t>–</a:t>
            </a:r>
            <a:r>
              <a:rPr lang="ru-RU" sz="2100" dirty="0"/>
              <a:t> разгром </a:t>
            </a:r>
            <a:r>
              <a:rPr lang="ru-RU" sz="2100" b="1" i="1" dirty="0"/>
              <a:t>А. В. Суворовым </a:t>
            </a:r>
            <a:r>
              <a:rPr lang="ru-RU" sz="2100" b="1" i="1" dirty="0" smtClean="0"/>
              <a:t>         </a:t>
            </a:r>
            <a:r>
              <a:rPr lang="ru-RU" sz="2100" dirty="0" smtClean="0"/>
              <a:t>турецкой </a:t>
            </a:r>
            <a:r>
              <a:rPr lang="ru-RU" sz="2100" dirty="0"/>
              <a:t>армии </a:t>
            </a:r>
            <a:r>
              <a:rPr lang="ru-RU" sz="2100" dirty="0" smtClean="0"/>
              <a:t>в </a:t>
            </a:r>
            <a:r>
              <a:rPr lang="ru-RU" sz="2100" b="1" dirty="0">
                <a:solidFill>
                  <a:srgbClr val="FFFF00"/>
                </a:solidFill>
              </a:rPr>
              <a:t>сражении при </a:t>
            </a:r>
            <a:r>
              <a:rPr lang="ru-RU" sz="2100" b="1" dirty="0" smtClean="0">
                <a:solidFill>
                  <a:srgbClr val="FFFF00"/>
                </a:solidFill>
              </a:rPr>
              <a:t>Рымнике</a:t>
            </a:r>
            <a:r>
              <a:rPr lang="ru-RU" sz="2100" dirty="0" smtClean="0"/>
              <a:t>;</a:t>
            </a:r>
            <a:endParaRPr lang="ru-RU" sz="2100" dirty="0"/>
          </a:p>
          <a:p>
            <a:endParaRPr lang="ru-RU" sz="800" dirty="0"/>
          </a:p>
          <a:p>
            <a:r>
              <a:rPr lang="ru-RU" sz="2100" b="1" dirty="0" smtClean="0">
                <a:solidFill>
                  <a:srgbClr val="FFFF00"/>
                </a:solidFill>
              </a:rPr>
              <a:t>1790</a:t>
            </a:r>
            <a:r>
              <a:rPr lang="ru-RU" sz="2100" b="1" i="1" dirty="0" smtClean="0"/>
              <a:t> </a:t>
            </a:r>
            <a:r>
              <a:rPr lang="ru-RU" sz="2100" b="1" dirty="0">
                <a:solidFill>
                  <a:srgbClr val="FFFF00"/>
                </a:solidFill>
              </a:rPr>
              <a:t>г. </a:t>
            </a:r>
            <a:r>
              <a:rPr lang="ru-RU" sz="2100" i="1" dirty="0"/>
              <a:t>–</a:t>
            </a:r>
            <a:r>
              <a:rPr lang="ru-RU" sz="2100" dirty="0"/>
              <a:t> </a:t>
            </a:r>
            <a:r>
              <a:rPr lang="ru-RU" sz="2100" b="1" dirty="0">
                <a:solidFill>
                  <a:srgbClr val="FFFF00"/>
                </a:solidFill>
              </a:rPr>
              <a:t>штурм </a:t>
            </a:r>
            <a:r>
              <a:rPr lang="ru-RU" sz="2100" b="1" dirty="0" smtClean="0">
                <a:solidFill>
                  <a:srgbClr val="FFFF00"/>
                </a:solidFill>
              </a:rPr>
              <a:t>Измаила                    </a:t>
            </a:r>
            <a:r>
              <a:rPr lang="ru-RU" sz="2100" dirty="0" smtClean="0"/>
              <a:t>войсками </a:t>
            </a:r>
            <a:r>
              <a:rPr lang="ru-RU" sz="2100" b="1" i="1" dirty="0" smtClean="0"/>
              <a:t>А. В. Суворова</a:t>
            </a:r>
            <a:r>
              <a:rPr lang="ru-RU" sz="2100" dirty="0" smtClean="0"/>
              <a:t>;</a:t>
            </a:r>
          </a:p>
          <a:p>
            <a:endParaRPr lang="ru-RU" sz="800" dirty="0"/>
          </a:p>
          <a:p>
            <a:r>
              <a:rPr lang="ru-RU" sz="2100" b="1" dirty="0" smtClean="0">
                <a:solidFill>
                  <a:srgbClr val="FFFF00"/>
                </a:solidFill>
              </a:rPr>
              <a:t>1791</a:t>
            </a:r>
            <a:r>
              <a:rPr lang="ru-RU" sz="2100" b="1" i="1" dirty="0" smtClean="0"/>
              <a:t> </a:t>
            </a:r>
            <a:r>
              <a:rPr lang="ru-RU" sz="2100" b="1" dirty="0">
                <a:solidFill>
                  <a:srgbClr val="FFFF00"/>
                </a:solidFill>
              </a:rPr>
              <a:t>г. </a:t>
            </a:r>
            <a:r>
              <a:rPr lang="ru-RU" sz="2100" i="1" dirty="0"/>
              <a:t>–</a:t>
            </a:r>
            <a:r>
              <a:rPr lang="ru-RU" sz="2100" dirty="0"/>
              <a:t> разгром </a:t>
            </a:r>
            <a:r>
              <a:rPr lang="ru-RU" sz="2100" b="1" i="1" dirty="0" smtClean="0"/>
              <a:t>Ф. Ф. Ушаковым </a:t>
            </a:r>
            <a:r>
              <a:rPr lang="ru-RU" sz="2100" dirty="0" smtClean="0"/>
              <a:t>турецкого флота в </a:t>
            </a:r>
            <a:r>
              <a:rPr lang="ru-RU" sz="2100" b="1" dirty="0">
                <a:solidFill>
                  <a:srgbClr val="FFFF00"/>
                </a:solidFill>
              </a:rPr>
              <a:t>сражении </a:t>
            </a:r>
            <a:r>
              <a:rPr lang="ru-RU" sz="2100" b="1" dirty="0" smtClean="0">
                <a:solidFill>
                  <a:srgbClr val="FFFF00"/>
                </a:solidFill>
              </a:rPr>
              <a:t>у мыса Калиакрия</a:t>
            </a:r>
            <a:r>
              <a:rPr lang="ru-RU" sz="2100" dirty="0" smtClean="0"/>
              <a:t>;</a:t>
            </a:r>
            <a:endParaRPr lang="ru-RU" sz="2100" dirty="0"/>
          </a:p>
          <a:p>
            <a:endParaRPr lang="ru-RU" sz="800" b="1" dirty="0" smtClean="0">
              <a:solidFill>
                <a:srgbClr val="FFFF00"/>
              </a:solidFill>
            </a:endParaRPr>
          </a:p>
          <a:p>
            <a:r>
              <a:rPr lang="ru-RU" sz="2100" b="1" dirty="0" smtClean="0">
                <a:solidFill>
                  <a:srgbClr val="FFFF00"/>
                </a:solidFill>
              </a:rPr>
              <a:t>1791</a:t>
            </a:r>
            <a:r>
              <a:rPr lang="ru-RU" sz="2100" b="1" i="1" dirty="0" smtClean="0"/>
              <a:t> </a:t>
            </a:r>
            <a:r>
              <a:rPr lang="ru-RU" sz="2100" b="1" dirty="0">
                <a:solidFill>
                  <a:srgbClr val="FFFF00"/>
                </a:solidFill>
              </a:rPr>
              <a:t>г. </a:t>
            </a:r>
            <a:r>
              <a:rPr lang="ru-RU" sz="2100" i="1" dirty="0"/>
              <a:t>– </a:t>
            </a:r>
            <a:r>
              <a:rPr lang="ru-RU" sz="2100" dirty="0"/>
              <a:t>заключение </a:t>
            </a:r>
            <a:r>
              <a:rPr lang="ru-RU" sz="2100" b="1" i="1" dirty="0" smtClean="0"/>
              <a:t>А. </a:t>
            </a:r>
            <a:r>
              <a:rPr lang="ru-RU" sz="2100" b="1" i="1" dirty="0"/>
              <a:t>А. </a:t>
            </a:r>
            <a:r>
              <a:rPr lang="ru-RU" sz="2100" b="1" i="1" dirty="0" smtClean="0"/>
              <a:t>Безбородко </a:t>
            </a:r>
            <a:r>
              <a:rPr lang="ru-RU" sz="2100" b="1" dirty="0" smtClean="0">
                <a:solidFill>
                  <a:srgbClr val="FFFF00"/>
                </a:solidFill>
              </a:rPr>
              <a:t>Ясского </a:t>
            </a:r>
            <a:r>
              <a:rPr lang="ru-RU" sz="2100" b="1" dirty="0">
                <a:solidFill>
                  <a:srgbClr val="FFFF00"/>
                </a:solidFill>
              </a:rPr>
              <a:t>мира</a:t>
            </a:r>
            <a:r>
              <a:rPr lang="ru-RU" sz="2100" dirty="0">
                <a:solidFill>
                  <a:srgbClr val="FFFF00"/>
                </a:solidFill>
              </a:rPr>
              <a:t> </a:t>
            </a:r>
            <a:r>
              <a:rPr lang="ru-RU" sz="2100" dirty="0" smtClean="0"/>
              <a:t>с </a:t>
            </a:r>
            <a:r>
              <a:rPr lang="ru-RU" sz="2100" dirty="0"/>
              <a:t>Османской империей </a:t>
            </a:r>
          </a:p>
        </p:txBody>
      </p:sp>
      <p:pic>
        <p:nvPicPr>
          <p:cNvPr id="9218" name="Picture 2" descr="File:Joseph Kreutzinger - Portrait of Count Alexander Suvorov - WGA122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11913" r="5059" b="23603"/>
          <a:stretch/>
        </p:blipFill>
        <p:spPr bwMode="auto">
          <a:xfrm>
            <a:off x="5450897" y="548680"/>
            <a:ext cx="3126191" cy="36853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:AdmFFUshakoffByBazhanoff-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3"/>
          <a:stretch/>
        </p:blipFill>
        <p:spPr bwMode="auto">
          <a:xfrm>
            <a:off x="5597655" y="3561013"/>
            <a:ext cx="3020640" cy="32969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 rot="21056027">
            <a:off x="6621924" y="2828780"/>
            <a:ext cx="2438412" cy="1255214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СУВОРОВ                              Александр Васильевич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г</a:t>
            </a:r>
            <a:r>
              <a:rPr lang="ru-RU" sz="1600" i="1" dirty="0" smtClean="0">
                <a:solidFill>
                  <a:schemeClr val="tx1"/>
                </a:solidFill>
              </a:rPr>
              <a:t>раф Рымникский, генерал-фельдмаршал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 rot="21056027">
            <a:off x="6695780" y="5524149"/>
            <a:ext cx="2345010" cy="1156316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УШАКОВ                              Фёдор Фёдорович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а</a:t>
            </a:r>
            <a:r>
              <a:rPr lang="ru-RU" sz="1600" i="1" dirty="0" smtClean="0">
                <a:solidFill>
                  <a:schemeClr val="tx1"/>
                </a:solidFill>
              </a:rPr>
              <a:t>дмирал, основатель Черноморского флота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6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le:Olexandr Bezborodk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r="4921"/>
          <a:stretch/>
        </p:blipFill>
        <p:spPr bwMode="auto">
          <a:xfrm>
            <a:off x="5382763" y="188640"/>
            <a:ext cx="3754582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lh5.ggpht.com/_XIfhL88UMQc/TPMFhJy1ErI/AAAAAAAABWg/QMTc3Wdr6yU/%D0%9A%D0%B0%D1%80%D1%82%D0%B0%20%D1%80%D1%83%D1%81%D1%81%D0%BA%D0%BE-%D1%82%D1%83%D1%80%D0%B5%D1%86%D0%BA%D0%B8%D1%85%20%D0%B2%D0%BE%D0%B9%D0%BD.jpg?imgmax=8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4"/>
          <a:stretch/>
        </p:blipFill>
        <p:spPr bwMode="auto">
          <a:xfrm>
            <a:off x="251520" y="764704"/>
            <a:ext cx="562224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8600" y="18864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Итоги русско-турецкой войны 1787–91 гг.</a:t>
            </a:r>
            <a:endParaRPr lang="ru-RU" sz="2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 rot="21056027">
            <a:off x="5534653" y="5085871"/>
            <a:ext cx="3518052" cy="1437667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БЕЗБОРОДКО                                   Александр Андреевич </a:t>
            </a:r>
            <a:r>
              <a:rPr lang="ru-RU" sz="1600" b="1" i="1" dirty="0" smtClean="0">
                <a:solidFill>
                  <a:schemeClr val="tx1"/>
                </a:solidFill>
              </a:rPr>
              <a:t>–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ф</a:t>
            </a:r>
            <a:r>
              <a:rPr lang="ru-RU" sz="1600" i="1" dirty="0" smtClean="0">
                <a:solidFill>
                  <a:schemeClr val="tx1"/>
                </a:solidFill>
              </a:rPr>
              <a:t>актический руководитель внешней политики России в 1781–99 гг.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Заключил Ясский мир 1791 г.   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439" y="4641860"/>
            <a:ext cx="5150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Условия </a:t>
            </a:r>
            <a:r>
              <a:rPr lang="ru-RU" sz="2100" b="1" dirty="0" smtClean="0">
                <a:solidFill>
                  <a:srgbClr val="FFFF00"/>
                </a:solidFill>
              </a:rPr>
              <a:t>Ясского </a:t>
            </a:r>
            <a:r>
              <a:rPr lang="ru-RU" sz="2100" b="1" dirty="0">
                <a:solidFill>
                  <a:srgbClr val="FFFF00"/>
                </a:solidFill>
              </a:rPr>
              <a:t>мира</a:t>
            </a:r>
            <a:r>
              <a:rPr lang="ru-RU" sz="2100" dirty="0">
                <a:solidFill>
                  <a:srgbClr val="FFFF00"/>
                </a:solidFill>
              </a:rPr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1791 г.</a:t>
            </a:r>
            <a:r>
              <a:rPr lang="ru-RU" sz="2100" dirty="0" smtClean="0"/>
              <a:t>: </a:t>
            </a:r>
          </a:p>
          <a:p>
            <a:r>
              <a:rPr lang="ru-RU" sz="2000" dirty="0" smtClean="0"/>
              <a:t>– закрепление за Россией всего Северного Причерноморья, включая Крым;</a:t>
            </a:r>
          </a:p>
          <a:p>
            <a:r>
              <a:rPr lang="ru-RU" sz="2000" dirty="0"/>
              <a:t>– </a:t>
            </a:r>
            <a:r>
              <a:rPr lang="ru-RU" sz="2000" dirty="0" smtClean="0"/>
              <a:t>присоединение к России земель между Южным Бугом и Днестром;                                  – отказ Османской империи от претензий    на Восточную Грузию</a:t>
            </a:r>
          </a:p>
        </p:txBody>
      </p:sp>
      <p:pic>
        <p:nvPicPr>
          <p:cNvPr id="11270" name="Picture 6" descr="http://lh5.ggpht.com/_XIfhL88UMQc/TPMFhJy1ErI/AAAAAAAABWg/QMTc3Wdr6yU/%D0%9A%D0%B0%D1%80%D1%82%D0%B0%20%D1%80%D1%83%D1%81%D1%81%D0%BA%D0%BE-%D1%82%D1%83%D1%80%D0%B5%D1%86%D0%BA%D0%B8%D1%85%20%D0%B2%D0%BE%D0%B9%D0%BD.jpg?imgmax=8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0"/>
          <a:stretch/>
        </p:blipFill>
        <p:spPr bwMode="auto">
          <a:xfrm>
            <a:off x="1390552" y="4149081"/>
            <a:ext cx="4483208" cy="4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1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Западное направление                                                                   внешней политики России при Екатерине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0832" y="990272"/>
            <a:ext cx="434116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0831" y="1624354"/>
            <a:ext cx="3765105" cy="629476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разделы Речи Посполитой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File:Разделы-Польши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6"/>
          <a:stretch/>
        </p:blipFill>
        <p:spPr bwMode="auto">
          <a:xfrm>
            <a:off x="3522005" y="836712"/>
            <a:ext cx="5621166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0831" y="2071716"/>
            <a:ext cx="3765105" cy="4786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800" dirty="0" smtClean="0"/>
          </a:p>
          <a:p>
            <a:pPr algn="l"/>
            <a:r>
              <a:rPr lang="ru-RU" sz="2100" b="1" dirty="0" smtClean="0">
                <a:solidFill>
                  <a:srgbClr val="FFFF00"/>
                </a:solidFill>
              </a:rPr>
              <a:t>1772</a:t>
            </a:r>
            <a:r>
              <a:rPr lang="ru-RU" sz="2100" b="1" i="1" dirty="0" smtClean="0"/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г. </a:t>
            </a:r>
            <a:r>
              <a:rPr lang="ru-RU" sz="2100" i="1" dirty="0" smtClean="0"/>
              <a:t>–</a:t>
            </a: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FFFF00"/>
                </a:solidFill>
              </a:rPr>
              <a:t>первый раздел                                               Речи Посполитой</a:t>
            </a:r>
            <a:r>
              <a:rPr lang="ru-RU" sz="2100" dirty="0" smtClean="0"/>
              <a:t>: присоединение Восточной Белоруссии и части Латвии;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100" b="1" dirty="0" smtClean="0">
                <a:solidFill>
                  <a:srgbClr val="FFFF00"/>
                </a:solidFill>
              </a:rPr>
              <a:t>1793</a:t>
            </a:r>
            <a:r>
              <a:rPr lang="ru-RU" sz="2100" b="1" i="1" dirty="0" smtClean="0"/>
              <a:t> </a:t>
            </a:r>
            <a:r>
              <a:rPr lang="ru-RU" sz="2100" b="1" dirty="0">
                <a:solidFill>
                  <a:srgbClr val="FFFF00"/>
                </a:solidFill>
              </a:rPr>
              <a:t>г. </a:t>
            </a:r>
            <a:r>
              <a:rPr lang="ru-RU" sz="2100" i="1" dirty="0"/>
              <a:t>–</a:t>
            </a:r>
            <a:r>
              <a:rPr lang="ru-RU" sz="2100" dirty="0"/>
              <a:t> </a:t>
            </a:r>
            <a:r>
              <a:rPr lang="ru-RU" sz="2100" dirty="0" smtClean="0">
                <a:solidFill>
                  <a:srgbClr val="FFFF00"/>
                </a:solidFill>
              </a:rPr>
              <a:t>второй раздел                                              Речи Посполитой</a:t>
            </a:r>
            <a:r>
              <a:rPr lang="ru-RU" sz="2100" dirty="0" smtClean="0"/>
              <a:t>: присоединение Центральной Белоруссии и части Правобережной Украины;</a:t>
            </a:r>
          </a:p>
          <a:p>
            <a:pPr algn="l"/>
            <a:endParaRPr lang="ru-RU" sz="800" dirty="0"/>
          </a:p>
          <a:p>
            <a:pPr algn="l"/>
            <a:r>
              <a:rPr lang="ru-RU" sz="2100" b="1" dirty="0" smtClean="0">
                <a:solidFill>
                  <a:srgbClr val="FFFF00"/>
                </a:solidFill>
              </a:rPr>
              <a:t>1795</a:t>
            </a:r>
            <a:r>
              <a:rPr lang="ru-RU" sz="2100" b="1" i="1" dirty="0" smtClean="0"/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г. </a:t>
            </a:r>
            <a:r>
              <a:rPr lang="ru-RU" sz="2100" i="1" dirty="0" smtClean="0"/>
              <a:t>–</a:t>
            </a: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FFFF00"/>
                </a:solidFill>
              </a:rPr>
              <a:t>третий раздел                                  Речи Посполитой</a:t>
            </a:r>
            <a:r>
              <a:rPr lang="ru-RU" sz="2100" dirty="0" smtClean="0"/>
              <a:t>: присоединение Западной Белоруссии, Волыни, Литвы и Курляндии</a:t>
            </a:r>
          </a:p>
        </p:txBody>
      </p:sp>
      <p:pic>
        <p:nvPicPr>
          <p:cNvPr id="10" name="Picture 4" descr="File:Разделы-Польши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5" t="19693" r="2269" b="67125"/>
          <a:stretch/>
        </p:blipFill>
        <p:spPr bwMode="auto">
          <a:xfrm>
            <a:off x="3851920" y="5445224"/>
            <a:ext cx="2152921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7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726</Words>
  <Application>Microsoft Office PowerPoint</Application>
  <PresentationFormat>Экран (4:3)</PresentationFormat>
  <Paragraphs>149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848</cp:revision>
  <dcterms:created xsi:type="dcterms:W3CDTF">2013-11-10T17:34:13Z</dcterms:created>
  <dcterms:modified xsi:type="dcterms:W3CDTF">2014-01-15T19:11:44Z</dcterms:modified>
</cp:coreProperties>
</file>